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71" r:id="rId4"/>
    <p:sldId id="259" r:id="rId5"/>
    <p:sldId id="261" r:id="rId6"/>
    <p:sldId id="260" r:id="rId7"/>
    <p:sldId id="264" r:id="rId8"/>
    <p:sldId id="263" r:id="rId9"/>
    <p:sldId id="262"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19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55F46D-5649-4C67-8A77-4725CEE26F7A}" type="datetimeFigureOut">
              <a:rPr lang="nl-NL" smtClean="0"/>
              <a:t>5-3-2018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235784-37CA-4D80-9F56-7B700830C85F}" type="slidenum">
              <a:rPr lang="nl-NL" smtClean="0"/>
              <a:t>‹nr.›</a:t>
            </a:fld>
            <a:endParaRPr lang="nl-NL"/>
          </a:p>
        </p:txBody>
      </p:sp>
    </p:spTree>
    <p:extLst>
      <p:ext uri="{BB962C8B-B14F-4D97-AF65-F5344CB8AC3E}">
        <p14:creationId xmlns:p14="http://schemas.microsoft.com/office/powerpoint/2010/main" val="3228174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6 </a:t>
            </a:r>
            <a:r>
              <a:rPr lang="nl-NL" dirty="0" err="1"/>
              <a:t>mnd</a:t>
            </a:r>
            <a:r>
              <a:rPr lang="nl-NL" dirty="0"/>
              <a:t> tot 1,5 jaar</a:t>
            </a:r>
          </a:p>
        </p:txBody>
      </p:sp>
      <p:sp>
        <p:nvSpPr>
          <p:cNvPr id="4" name="Tijdelijke aanduiding voor dianummer 3"/>
          <p:cNvSpPr>
            <a:spLocks noGrp="1"/>
          </p:cNvSpPr>
          <p:nvPr>
            <p:ph type="sldNum" sz="quarter" idx="10"/>
          </p:nvPr>
        </p:nvSpPr>
        <p:spPr/>
        <p:txBody>
          <a:bodyPr/>
          <a:lstStyle/>
          <a:p>
            <a:fld id="{A7235784-37CA-4D80-9F56-7B700830C85F}" type="slidenum">
              <a:rPr lang="nl-NL" smtClean="0"/>
              <a:t>11</a:t>
            </a:fld>
            <a:endParaRPr lang="nl-NL"/>
          </a:p>
        </p:txBody>
      </p:sp>
    </p:spTree>
    <p:extLst>
      <p:ext uri="{BB962C8B-B14F-4D97-AF65-F5344CB8AC3E}">
        <p14:creationId xmlns:p14="http://schemas.microsoft.com/office/powerpoint/2010/main" val="19458034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nl-NL"/>
              <a:t>Klik om stijl te bewerken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025709A-8281-4BB1-9B69-6617E0F26599}" type="datetimeFigureOut">
              <a:rPr lang="nl-NL" smtClean="0"/>
              <a:t>5-3-2018</a:t>
            </a:fld>
            <a:endParaRPr lang="nl-NL"/>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nl-NL"/>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1449785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8025709A-8281-4BB1-9B69-6617E0F26599}" type="datetimeFigureOut">
              <a:rPr lang="nl-NL" smtClean="0"/>
              <a:t>5-3-2018</a:t>
            </a:fld>
            <a:endParaRPr lang="nl-NL"/>
          </a:p>
        </p:txBody>
      </p:sp>
      <p:sp>
        <p:nvSpPr>
          <p:cNvPr id="6" name="Footer Placeholder 5"/>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1450946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nl-NL"/>
              <a:t>Klik om stijl te bewerken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8025709A-8281-4BB1-9B69-6617E0F26599}" type="datetimeFigureOut">
              <a:rPr lang="nl-NL" smtClean="0"/>
              <a:t>5-3-2018</a:t>
            </a:fld>
            <a:endParaRPr lang="nl-NL"/>
          </a:p>
        </p:txBody>
      </p:sp>
      <p:sp>
        <p:nvSpPr>
          <p:cNvPr id="5" name="Footer Placeholder 4"/>
          <p:cNvSpPr>
            <a:spLocks noGrp="1"/>
          </p:cNvSpPr>
          <p:nvPr>
            <p:ph type="ftr" sz="quarter" idx="11"/>
          </p:nvPr>
        </p:nvSpPr>
        <p:spPr/>
        <p:txBody>
          <a:bodyPr/>
          <a:lstStyle/>
          <a:p>
            <a:endParaRPr lang="nl-NL"/>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92544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nl-NL"/>
              <a:t>Klik om stijl te bewerken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8025709A-8281-4BB1-9B69-6617E0F26599}" type="datetimeFigureOut">
              <a:rPr lang="nl-NL" smtClean="0"/>
              <a:t>5-3-2018</a:t>
            </a:fld>
            <a:endParaRPr lang="nl-NL"/>
          </a:p>
        </p:txBody>
      </p:sp>
      <p:sp>
        <p:nvSpPr>
          <p:cNvPr id="5" name="Footer Placeholder 4"/>
          <p:cNvSpPr>
            <a:spLocks noGrp="1"/>
          </p:cNvSpPr>
          <p:nvPr>
            <p:ph type="ftr" sz="quarter" idx="11"/>
          </p:nvPr>
        </p:nvSpPr>
        <p:spPr/>
        <p:txBody>
          <a:bodyPr/>
          <a:lstStyle/>
          <a:p>
            <a:endParaRPr lang="nl-NL"/>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861181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025709A-8281-4BB1-9B69-6617E0F26599}" type="datetimeFigureOut">
              <a:rPr lang="nl-NL" smtClean="0"/>
              <a:t>5-3-2018</a:t>
            </a:fld>
            <a:endParaRPr lang="nl-NL"/>
          </a:p>
        </p:txBody>
      </p:sp>
      <p:sp>
        <p:nvSpPr>
          <p:cNvPr id="5" name="Footer Placeholder 4"/>
          <p:cNvSpPr>
            <a:spLocks noGrp="1"/>
          </p:cNvSpPr>
          <p:nvPr>
            <p:ph type="ftr" sz="quarter" idx="11"/>
          </p:nvPr>
        </p:nvSpPr>
        <p:spPr/>
        <p:txBody>
          <a:bodyPr/>
          <a:lstStyle/>
          <a:p>
            <a:endParaRPr lang="nl-NL"/>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1412950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025709A-8281-4BB1-9B69-6617E0F26599}" type="datetimeFigureOut">
              <a:rPr lang="nl-NL" smtClean="0"/>
              <a:t>5-3-2018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652881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025709A-8281-4BB1-9B69-6617E0F26599}" type="datetimeFigureOut">
              <a:rPr lang="nl-NL" smtClean="0"/>
              <a:t>5-3-2018</a:t>
            </a:fld>
            <a:endParaRPr lang="nl-NL"/>
          </a:p>
        </p:txBody>
      </p:sp>
      <p:sp>
        <p:nvSpPr>
          <p:cNvPr id="8" name="Footer Placeholder 7"/>
          <p:cNvSpPr>
            <a:spLocks noGrp="1"/>
          </p:cNvSpPr>
          <p:nvPr>
            <p:ph type="ftr" sz="quarter" idx="11"/>
          </p:nvPr>
        </p:nvSpPr>
        <p:spPr>
          <a:xfrm>
            <a:off x="561111" y="6391838"/>
            <a:ext cx="3644282" cy="304801"/>
          </a:xfrm>
        </p:spPr>
        <p:txBody>
          <a:bodyPr/>
          <a:lstStyle/>
          <a:p>
            <a:endParaRPr lang="nl-NL"/>
          </a:p>
        </p:txBody>
      </p:sp>
      <p:sp>
        <p:nvSpPr>
          <p:cNvPr id="9" name="Slide Number Placeholder 8"/>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723740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025709A-8281-4BB1-9B69-6617E0F26599}" type="datetimeFigureOut">
              <a:rPr lang="nl-NL" smtClean="0"/>
              <a:t>5-3-2018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19922343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025709A-8281-4BB1-9B69-6617E0F26599}" type="datetimeFigureOut">
              <a:rPr lang="nl-NL" smtClean="0"/>
              <a:t>5-3-2018</a:t>
            </a:fld>
            <a:endParaRPr lang="nl-NL"/>
          </a:p>
        </p:txBody>
      </p:sp>
      <p:sp>
        <p:nvSpPr>
          <p:cNvPr id="5" name="Footer Placeholder 4"/>
          <p:cNvSpPr>
            <a:spLocks noGrp="1"/>
          </p:cNvSpPr>
          <p:nvPr>
            <p:ph type="ftr" sz="quarter" idx="11"/>
          </p:nvPr>
        </p:nvSpPr>
        <p:spPr/>
        <p:txBody>
          <a:bodyPr/>
          <a:lstStyle/>
          <a:p>
            <a:endParaRPr lang="nl-NL"/>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4069201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025709A-8281-4BB1-9B69-6617E0F26599}" type="datetimeFigureOut">
              <a:rPr lang="nl-NL" smtClean="0"/>
              <a:t>5-3-2018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2510175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025709A-8281-4BB1-9B69-6617E0F26599}" type="datetimeFigureOut">
              <a:rPr lang="nl-NL" smtClean="0"/>
              <a:t>5-3-2018</a:t>
            </a:fld>
            <a:endParaRPr lang="nl-NL"/>
          </a:p>
        </p:txBody>
      </p:sp>
      <p:sp>
        <p:nvSpPr>
          <p:cNvPr id="5" name="Footer Placeholder 4"/>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2019391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025709A-8281-4BB1-9B69-6617E0F26599}" type="datetimeFigureOut">
              <a:rPr lang="nl-NL" smtClean="0"/>
              <a:t>5-3-2018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543839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025709A-8281-4BB1-9B69-6617E0F26599}" type="datetimeFigureOut">
              <a:rPr lang="nl-NL" smtClean="0"/>
              <a:t>5-3-2018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2372380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8025709A-8281-4BB1-9B69-6617E0F26599}" type="datetimeFigureOut">
              <a:rPr lang="nl-NL" smtClean="0"/>
              <a:t>5-3-2018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2602930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25709A-8281-4BB1-9B69-6617E0F26599}" type="datetimeFigureOut">
              <a:rPr lang="nl-NL" smtClean="0"/>
              <a:t>5-3-2018</a:t>
            </a:fld>
            <a:endParaRPr lang="nl-NL"/>
          </a:p>
        </p:txBody>
      </p:sp>
      <p:sp>
        <p:nvSpPr>
          <p:cNvPr id="3" name="Footer Placeholder 2"/>
          <p:cNvSpPr>
            <a:spLocks noGrp="1"/>
          </p:cNvSpPr>
          <p:nvPr>
            <p:ph type="ftr" sz="quarter" idx="11"/>
          </p:nvPr>
        </p:nvSpPr>
        <p:spPr/>
        <p:txBody>
          <a:bodyPr/>
          <a:lstStyle/>
          <a:p>
            <a:endParaRPr lang="nl-NL"/>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202536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8025709A-8281-4BB1-9B69-6617E0F26599}" type="datetimeFigureOut">
              <a:rPr lang="nl-NL" smtClean="0"/>
              <a:t>5-3-2018</a:t>
            </a:fld>
            <a:endParaRPr lang="nl-NL"/>
          </a:p>
        </p:txBody>
      </p:sp>
      <p:sp>
        <p:nvSpPr>
          <p:cNvPr id="6" name="Footer Placeholder 5"/>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2673296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nl-NL"/>
              <a:t>Klik op het pictogram als u een afbeelding wilt toevoegen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8025709A-8281-4BB1-9B69-6617E0F26599}" type="datetimeFigureOut">
              <a:rPr lang="nl-NL" smtClean="0"/>
              <a:t>5-3-2018</a:t>
            </a:fld>
            <a:endParaRPr lang="nl-NL"/>
          </a:p>
        </p:txBody>
      </p:sp>
      <p:sp>
        <p:nvSpPr>
          <p:cNvPr id="6" name="Footer Placeholder 5"/>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6FA32ED-D229-4869-BED0-50C6E5BA91E9}" type="slidenum">
              <a:rPr lang="nl-NL" smtClean="0"/>
              <a:t>‹nr.›</a:t>
            </a:fld>
            <a:endParaRPr lang="nl-NL"/>
          </a:p>
        </p:txBody>
      </p:sp>
    </p:spTree>
    <p:extLst>
      <p:ext uri="{BB962C8B-B14F-4D97-AF65-F5344CB8AC3E}">
        <p14:creationId xmlns:p14="http://schemas.microsoft.com/office/powerpoint/2010/main" val="1763986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nl-NL"/>
              <a:t>Klik om stijl te bewerken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025709A-8281-4BB1-9B69-6617E0F26599}" type="datetimeFigureOut">
              <a:rPr lang="nl-NL" smtClean="0"/>
              <a:t>5-3-2018</a:t>
            </a:fld>
            <a:endParaRPr lang="nl-NL"/>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nl-NL"/>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56FA32ED-D229-4869-BED0-50C6E5BA91E9}" type="slidenum">
              <a:rPr lang="nl-NL" smtClean="0"/>
              <a:t>‹nr.›</a:t>
            </a:fld>
            <a:endParaRPr lang="nl-NL"/>
          </a:p>
        </p:txBody>
      </p:sp>
    </p:spTree>
    <p:extLst>
      <p:ext uri="{BB962C8B-B14F-4D97-AF65-F5344CB8AC3E}">
        <p14:creationId xmlns:p14="http://schemas.microsoft.com/office/powerpoint/2010/main" val="4119968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4EA14-9DEE-4970-9D44-244342A339B0}"/>
              </a:ext>
            </a:extLst>
          </p:cNvPr>
          <p:cNvSpPr>
            <a:spLocks noGrp="1"/>
          </p:cNvSpPr>
          <p:nvPr>
            <p:ph type="ctrTitle"/>
          </p:nvPr>
        </p:nvSpPr>
        <p:spPr/>
        <p:txBody>
          <a:bodyPr/>
          <a:lstStyle/>
          <a:p>
            <a:r>
              <a:rPr lang="nl-NL" dirty="0"/>
              <a:t>Neurologische aandoeningen</a:t>
            </a:r>
          </a:p>
        </p:txBody>
      </p:sp>
      <p:sp>
        <p:nvSpPr>
          <p:cNvPr id="3" name="Ondertitel 2">
            <a:extLst>
              <a:ext uri="{FF2B5EF4-FFF2-40B4-BE49-F238E27FC236}">
                <a16:creationId xmlns:a16="http://schemas.microsoft.com/office/drawing/2014/main" id="{CC8A6273-A61D-4595-B5C8-CB799D2D81E9}"/>
              </a:ext>
            </a:extLst>
          </p:cNvPr>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128978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7D0C1-F1A2-4673-8AD9-8A01F684D54F}"/>
              </a:ext>
            </a:extLst>
          </p:cNvPr>
          <p:cNvSpPr>
            <a:spLocks noGrp="1"/>
          </p:cNvSpPr>
          <p:nvPr>
            <p:ph type="title"/>
          </p:nvPr>
        </p:nvSpPr>
        <p:spPr/>
        <p:txBody>
          <a:bodyPr/>
          <a:lstStyle/>
          <a:p>
            <a:r>
              <a:rPr lang="nl-NL" dirty="0"/>
              <a:t>Epilepsie</a:t>
            </a:r>
          </a:p>
        </p:txBody>
      </p:sp>
      <p:sp>
        <p:nvSpPr>
          <p:cNvPr id="3" name="Tijdelijke aanduiding voor inhoud 2">
            <a:extLst>
              <a:ext uri="{FF2B5EF4-FFF2-40B4-BE49-F238E27FC236}">
                <a16:creationId xmlns:a16="http://schemas.microsoft.com/office/drawing/2014/main" id="{D123D31D-2B62-4080-B079-7F4F6B58E737}"/>
              </a:ext>
            </a:extLst>
          </p:cNvPr>
          <p:cNvSpPr>
            <a:spLocks noGrp="1"/>
          </p:cNvSpPr>
          <p:nvPr>
            <p:ph idx="1"/>
          </p:nvPr>
        </p:nvSpPr>
        <p:spPr/>
        <p:txBody>
          <a:bodyPr/>
          <a:lstStyle/>
          <a:p>
            <a:r>
              <a:rPr lang="nl-NL" dirty="0"/>
              <a:t>Epilepsie is een verzamelnaam voor aandoeningen waarbij regelmatig aanvallen optreden van veranderingen in de elektrische activiteit in de hersenen. </a:t>
            </a:r>
          </a:p>
          <a:p>
            <a:pPr lvl="1"/>
            <a:r>
              <a:rPr lang="nl-NL" dirty="0"/>
              <a:t>Bij een epilepsieaanval worden sommige hersencellen overactief en gaan in het wilde weg elektrische signalen afgeven.</a:t>
            </a:r>
          </a:p>
          <a:p>
            <a:pPr lvl="1"/>
            <a:r>
              <a:rPr lang="nl-NL" dirty="0"/>
              <a:t>Geen aanwijsbare oorzaak</a:t>
            </a:r>
          </a:p>
          <a:p>
            <a:pPr lvl="1"/>
            <a:r>
              <a:rPr lang="nl-NL" dirty="0"/>
              <a:t>onwillekeurige lichamelijke bewegingen en een daling (ook verlies) van het bewustzijn. Voorafgaand kan de patiënt via de zintuigen vreemde gewaarwordingen krijgen, zoals het zien van lichtflitsen of het ruiken van geuren - aura. Een epilepsieaanval valt niet altijd op, soms is iemand alleen maar even 'afwezig' (dit heet een </a:t>
            </a:r>
            <a:r>
              <a:rPr lang="nl-NL" i="1" dirty="0"/>
              <a:t>absence</a:t>
            </a:r>
            <a:r>
              <a:rPr lang="nl-NL" dirty="0"/>
              <a:t>).</a:t>
            </a:r>
          </a:p>
        </p:txBody>
      </p:sp>
    </p:spTree>
    <p:extLst>
      <p:ext uri="{BB962C8B-B14F-4D97-AF65-F5344CB8AC3E}">
        <p14:creationId xmlns:p14="http://schemas.microsoft.com/office/powerpoint/2010/main" val="1085235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A2718F-0DDB-4294-846E-0E131987D863}"/>
              </a:ext>
            </a:extLst>
          </p:cNvPr>
          <p:cNvSpPr>
            <a:spLocks noGrp="1"/>
          </p:cNvSpPr>
          <p:nvPr>
            <p:ph type="title"/>
          </p:nvPr>
        </p:nvSpPr>
        <p:spPr/>
        <p:txBody>
          <a:bodyPr/>
          <a:lstStyle/>
          <a:p>
            <a:r>
              <a:rPr lang="nl-NL" dirty="0"/>
              <a:t>Koortsstuip</a:t>
            </a:r>
          </a:p>
        </p:txBody>
      </p:sp>
      <p:sp>
        <p:nvSpPr>
          <p:cNvPr id="3" name="Tijdelijke aanduiding voor inhoud 2">
            <a:extLst>
              <a:ext uri="{FF2B5EF4-FFF2-40B4-BE49-F238E27FC236}">
                <a16:creationId xmlns:a16="http://schemas.microsoft.com/office/drawing/2014/main" id="{387E498E-5767-4D30-8652-262D8052CC55}"/>
              </a:ext>
            </a:extLst>
          </p:cNvPr>
          <p:cNvSpPr>
            <a:spLocks noGrp="1"/>
          </p:cNvSpPr>
          <p:nvPr>
            <p:ph idx="1"/>
          </p:nvPr>
        </p:nvSpPr>
        <p:spPr/>
        <p:txBody>
          <a:bodyPr>
            <a:normAutofit fontScale="92500" lnSpcReduction="10000"/>
          </a:bodyPr>
          <a:lstStyle/>
          <a:p>
            <a:r>
              <a:rPr lang="nl-NL" dirty="0"/>
              <a:t>Een koortsstuip ontstaat meestal aan het begin van een koortsperiode, als de koorts net begint op te komen. </a:t>
            </a:r>
          </a:p>
          <a:p>
            <a:pPr lvl="1"/>
            <a:r>
              <a:rPr lang="nl-NL" dirty="0"/>
              <a:t>De koortsstuip kan dus al optreden, voordat u de koorts bij uw kind heeft opgemerkt. Kinderen die al hoge koorts hebben, krijgen meestal geen koortsstuip.</a:t>
            </a:r>
          </a:p>
          <a:p>
            <a:r>
              <a:rPr lang="nl-NL" dirty="0"/>
              <a:t>Wanneer uw kind koorts krijgt, kan het voorkomen dat het ineens helemaal verstijft (strekkramp). Daarna gaan beide armen en benen heftig schokken. Dit noemen we een koortsstuip. Deze schokken kunnen enkele tot 15 minuten duren en gaan vanzelf over.</a:t>
            </a:r>
          </a:p>
          <a:p>
            <a:r>
              <a:rPr lang="nl-NL" dirty="0"/>
              <a:t>Het kan zijn dat uw kind even ophoudt met ademen. Na de koortsstuip is het vaak nog even suf en niet goed te wekken. </a:t>
            </a:r>
            <a:br>
              <a:rPr lang="nl-NL" dirty="0"/>
            </a:br>
            <a:r>
              <a:rPr lang="nl-NL" dirty="0"/>
              <a:t>Een uur na het begin van de koortsstuip is uw kind weer helder en aanspreekbaar.</a:t>
            </a:r>
          </a:p>
          <a:p>
            <a:pPr lvl="1"/>
            <a:endParaRPr lang="nl-NL" dirty="0"/>
          </a:p>
        </p:txBody>
      </p:sp>
    </p:spTree>
    <p:extLst>
      <p:ext uri="{BB962C8B-B14F-4D97-AF65-F5344CB8AC3E}">
        <p14:creationId xmlns:p14="http://schemas.microsoft.com/office/powerpoint/2010/main" val="1735228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54BA3C-5452-46FD-B4E9-EAA7A732BE25}"/>
              </a:ext>
            </a:extLst>
          </p:cNvPr>
          <p:cNvSpPr>
            <a:spLocks noGrp="1"/>
          </p:cNvSpPr>
          <p:nvPr>
            <p:ph type="title"/>
          </p:nvPr>
        </p:nvSpPr>
        <p:spPr/>
        <p:txBody>
          <a:bodyPr/>
          <a:lstStyle/>
          <a:p>
            <a:r>
              <a:rPr lang="nl-NL" dirty="0"/>
              <a:t>Ziekte van Parkinson</a:t>
            </a:r>
          </a:p>
        </p:txBody>
      </p:sp>
      <p:sp>
        <p:nvSpPr>
          <p:cNvPr id="3" name="Tijdelijke aanduiding voor inhoud 2">
            <a:extLst>
              <a:ext uri="{FF2B5EF4-FFF2-40B4-BE49-F238E27FC236}">
                <a16:creationId xmlns:a16="http://schemas.microsoft.com/office/drawing/2014/main" id="{AAFF5796-3E39-4B48-B372-9DFB4F5B54EC}"/>
              </a:ext>
            </a:extLst>
          </p:cNvPr>
          <p:cNvSpPr>
            <a:spLocks noGrp="1"/>
          </p:cNvSpPr>
          <p:nvPr>
            <p:ph idx="1"/>
          </p:nvPr>
        </p:nvSpPr>
        <p:spPr/>
        <p:txBody>
          <a:bodyPr/>
          <a:lstStyle/>
          <a:p>
            <a:r>
              <a:rPr lang="nl-NL" dirty="0"/>
              <a:t>Een progressieve hersenaandoening waarbij de aansturing van spierbewegingen wordt aangetast.</a:t>
            </a:r>
          </a:p>
          <a:p>
            <a:pPr lvl="1"/>
            <a:r>
              <a:rPr lang="nl-NL" dirty="0"/>
              <a:t>Bij de ziekte van Parkinson ontstaat in de hersenen een tekort aan de neurotransmitter </a:t>
            </a:r>
            <a:r>
              <a:rPr lang="nl-NL" i="1" dirty="0"/>
              <a:t>dopamine</a:t>
            </a:r>
            <a:r>
              <a:rPr lang="nl-NL" dirty="0"/>
              <a:t>. Cellen die dopamine produceren, sterven langzaam af. Door het dopaminetekort wordt de aansturing van spierbewegingen aangetast, er kunnen trillingen of trager bewegen optreden.</a:t>
            </a:r>
          </a:p>
          <a:p>
            <a:pPr lvl="1"/>
            <a:r>
              <a:rPr lang="nl-NL" dirty="0"/>
              <a:t>Vaak is er sprake van trillen (tremor) en trager bewegen (bradykinesie), meestal meer uitgesproken aan een lichaamshelft. Trillen treedt met name op in rust. De fijne motoriek kan lastiger worden ( bijvoorbeeld het dichtkopen van een bloes en het strikken van veters). Ook wordt het handschrift kleiner.</a:t>
            </a:r>
          </a:p>
        </p:txBody>
      </p:sp>
    </p:spTree>
    <p:extLst>
      <p:ext uri="{BB962C8B-B14F-4D97-AF65-F5344CB8AC3E}">
        <p14:creationId xmlns:p14="http://schemas.microsoft.com/office/powerpoint/2010/main" val="167483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4E3D76-8834-4C80-ACA3-E67E6E389447}"/>
              </a:ext>
            </a:extLst>
          </p:cNvPr>
          <p:cNvSpPr>
            <a:spLocks noGrp="1"/>
          </p:cNvSpPr>
          <p:nvPr>
            <p:ph type="title"/>
          </p:nvPr>
        </p:nvSpPr>
        <p:spPr/>
        <p:txBody>
          <a:bodyPr/>
          <a:lstStyle/>
          <a:p>
            <a:r>
              <a:rPr lang="nl-NL" dirty="0"/>
              <a:t>Migraine</a:t>
            </a:r>
          </a:p>
        </p:txBody>
      </p:sp>
      <p:sp>
        <p:nvSpPr>
          <p:cNvPr id="3" name="Tijdelijke aanduiding voor inhoud 2">
            <a:extLst>
              <a:ext uri="{FF2B5EF4-FFF2-40B4-BE49-F238E27FC236}">
                <a16:creationId xmlns:a16="http://schemas.microsoft.com/office/drawing/2014/main" id="{751A1217-5D89-4088-A03E-F8187528D063}"/>
              </a:ext>
            </a:extLst>
          </p:cNvPr>
          <p:cNvSpPr>
            <a:spLocks noGrp="1"/>
          </p:cNvSpPr>
          <p:nvPr>
            <p:ph idx="1"/>
          </p:nvPr>
        </p:nvSpPr>
        <p:spPr>
          <a:xfrm>
            <a:off x="1154954" y="2310580"/>
            <a:ext cx="8825659" cy="4547419"/>
          </a:xfrm>
        </p:spPr>
        <p:txBody>
          <a:bodyPr>
            <a:normAutofit fontScale="70000" lnSpcReduction="20000"/>
          </a:bodyPr>
          <a:lstStyle/>
          <a:p>
            <a:r>
              <a:rPr lang="nl-NL" dirty="0"/>
              <a:t>is een hersenaandoening waarbij hoofdpijnaanvallen gepaard kunnen gaan met misselijkheid, overgevoeligheid voor licht of geluid, of uitvalsverschijnselen (een zogenoemde ‘aura’).</a:t>
            </a:r>
          </a:p>
          <a:p>
            <a:r>
              <a:rPr lang="nl-NL" i="1" dirty="0"/>
              <a:t>Waarschuwingsfase </a:t>
            </a:r>
            <a:r>
              <a:rPr lang="nl-NL" dirty="0"/>
              <a:t> sommige migrainepatiënten worden kort tevoren gewaarschuwd voor een migraineaanval. </a:t>
            </a:r>
          </a:p>
          <a:p>
            <a:r>
              <a:rPr lang="nl-NL" dirty="0" err="1"/>
              <a:t>Waarschuwingstekenen</a:t>
            </a:r>
            <a:r>
              <a:rPr lang="nl-NL" dirty="0"/>
              <a:t> kunnen zijn:  </a:t>
            </a:r>
          </a:p>
          <a:p>
            <a:pPr lvl="1"/>
            <a:r>
              <a:rPr lang="nl-NL" dirty="0"/>
              <a:t>Stemmingsveranderingen</a:t>
            </a:r>
          </a:p>
          <a:p>
            <a:pPr lvl="1"/>
            <a:r>
              <a:rPr lang="nl-NL" dirty="0"/>
              <a:t>Overgevoeligheid voor prikkels (lawaai, licht, geuren)</a:t>
            </a:r>
          </a:p>
          <a:p>
            <a:pPr lvl="1"/>
            <a:r>
              <a:rPr lang="nl-NL" dirty="0"/>
              <a:t>Verstoorde slaap of geeuwen</a:t>
            </a:r>
          </a:p>
          <a:p>
            <a:pPr lvl="1"/>
            <a:r>
              <a:rPr lang="nl-NL" dirty="0"/>
              <a:t>Vals) hongergevoel/trek in bepaalde voedingsmiddelen</a:t>
            </a:r>
          </a:p>
          <a:p>
            <a:r>
              <a:rPr lang="nl-NL" i="1" dirty="0"/>
              <a:t>Aurafase </a:t>
            </a:r>
            <a:r>
              <a:rPr lang="nl-NL" dirty="0"/>
              <a:t> deze fase, die 5 tot 60 min duurt, komt niet bij iedereen met migraine voor. Auraverschijnselen komen meestal langzaam op gang en gaan altijd volledig over. Kenmerken van de aurafase zijn: </a:t>
            </a:r>
          </a:p>
          <a:p>
            <a:pPr lvl="1"/>
            <a:r>
              <a:rPr lang="nl-NL" dirty="0"/>
              <a:t>Zien van lichtflitsen, vlekken of sterretjes</a:t>
            </a:r>
          </a:p>
          <a:p>
            <a:pPr lvl="1"/>
            <a:r>
              <a:rPr lang="nl-NL" dirty="0"/>
              <a:t>Gezichtsvelduitval</a:t>
            </a:r>
          </a:p>
          <a:p>
            <a:pPr lvl="1"/>
            <a:r>
              <a:rPr lang="nl-NL" dirty="0"/>
              <a:t>Tintelingen of doof gevoel van een arm/been/gezicht</a:t>
            </a:r>
          </a:p>
          <a:p>
            <a:r>
              <a:rPr lang="nl-NL" i="1" dirty="0"/>
              <a:t>Hoofdpijnfase </a:t>
            </a:r>
            <a:r>
              <a:rPr lang="nl-NL" dirty="0"/>
              <a:t> deze fase kenmerkt zich door heftige, meestal kloppende, hoofdpijn, die veel patiënten aan hun bed kluistert. Bijverschijnselen van de hoofdpijn zijn (ernstige) misselijkheid en/of braken en/of overgevoeligheid voor licht en geluid. De hoofdpijnfase duurt (onbehandeld) ongeveer 4 tot 72 uur.</a:t>
            </a:r>
          </a:p>
          <a:p>
            <a:r>
              <a:rPr lang="nl-NL" i="1" dirty="0"/>
              <a:t>Herstelfase </a:t>
            </a:r>
            <a:r>
              <a:rPr lang="nl-NL" dirty="0"/>
              <a:t> na een onbehandelde migraineaanval kan een patiënt zich nog enige dagen vermoeid, licht geprikkeld, ‘leeg', en minder geconcentreerd voelen.</a:t>
            </a:r>
          </a:p>
          <a:p>
            <a:pPr lvl="1"/>
            <a:endParaRPr lang="nl-NL" dirty="0"/>
          </a:p>
        </p:txBody>
      </p:sp>
    </p:spTree>
    <p:extLst>
      <p:ext uri="{BB962C8B-B14F-4D97-AF65-F5344CB8AC3E}">
        <p14:creationId xmlns:p14="http://schemas.microsoft.com/office/powerpoint/2010/main" val="434353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99F4CF-3D4C-45A1-93C7-8F71E992CEC9}"/>
              </a:ext>
            </a:extLst>
          </p:cNvPr>
          <p:cNvSpPr>
            <a:spLocks noGrp="1"/>
          </p:cNvSpPr>
          <p:nvPr>
            <p:ph type="title"/>
          </p:nvPr>
        </p:nvSpPr>
        <p:spPr/>
        <p:txBody>
          <a:bodyPr/>
          <a:lstStyle/>
          <a:p>
            <a:r>
              <a:rPr lang="nl-NL" dirty="0"/>
              <a:t>Bij welk ziektebeeld behoren onderstaande termen?</a:t>
            </a:r>
          </a:p>
        </p:txBody>
      </p:sp>
      <p:sp>
        <p:nvSpPr>
          <p:cNvPr id="3" name="Tijdelijke aanduiding voor inhoud 2">
            <a:extLst>
              <a:ext uri="{FF2B5EF4-FFF2-40B4-BE49-F238E27FC236}">
                <a16:creationId xmlns:a16="http://schemas.microsoft.com/office/drawing/2014/main" id="{6CABFF3C-29BA-4915-A3E4-AE90C468B1CB}"/>
              </a:ext>
            </a:extLst>
          </p:cNvPr>
          <p:cNvSpPr>
            <a:spLocks noGrp="1"/>
          </p:cNvSpPr>
          <p:nvPr>
            <p:ph idx="1"/>
          </p:nvPr>
        </p:nvSpPr>
        <p:spPr>
          <a:xfrm>
            <a:off x="1154954" y="2202024"/>
            <a:ext cx="8825659" cy="4348066"/>
          </a:xfrm>
        </p:spPr>
        <p:txBody>
          <a:bodyPr>
            <a:normAutofit fontScale="92500" lnSpcReduction="10000"/>
          </a:bodyPr>
          <a:lstStyle/>
          <a:p>
            <a:r>
              <a:rPr lang="nl-NL" dirty="0"/>
              <a:t>Hemiplegie</a:t>
            </a:r>
          </a:p>
          <a:p>
            <a:r>
              <a:rPr lang="nl-NL" dirty="0"/>
              <a:t>Hemiparese</a:t>
            </a:r>
          </a:p>
          <a:p>
            <a:r>
              <a:rPr lang="nl-NL" dirty="0"/>
              <a:t>Afasie</a:t>
            </a:r>
          </a:p>
          <a:p>
            <a:r>
              <a:rPr lang="nl-NL" dirty="0"/>
              <a:t>Apraxie</a:t>
            </a:r>
          </a:p>
          <a:p>
            <a:r>
              <a:rPr lang="nl-NL" dirty="0"/>
              <a:t>Insult</a:t>
            </a:r>
          </a:p>
          <a:p>
            <a:r>
              <a:rPr lang="nl-NL" dirty="0"/>
              <a:t>Absence</a:t>
            </a:r>
          </a:p>
          <a:p>
            <a:r>
              <a:rPr lang="nl-NL" dirty="0"/>
              <a:t>Grand mal – petit mal</a:t>
            </a:r>
          </a:p>
          <a:p>
            <a:r>
              <a:rPr lang="nl-NL" dirty="0" err="1"/>
              <a:t>Tremoren</a:t>
            </a:r>
            <a:endParaRPr lang="nl-NL" dirty="0"/>
          </a:p>
          <a:p>
            <a:r>
              <a:rPr lang="nl-NL" dirty="0" err="1"/>
              <a:t>Propulsie</a:t>
            </a:r>
            <a:endParaRPr lang="nl-NL" dirty="0"/>
          </a:p>
          <a:p>
            <a:r>
              <a:rPr lang="nl-NL" dirty="0" err="1"/>
              <a:t>Retropulsie</a:t>
            </a:r>
            <a:endParaRPr lang="nl-NL" dirty="0"/>
          </a:p>
          <a:p>
            <a:r>
              <a:rPr lang="nl-NL" dirty="0"/>
              <a:t>Dysarthrie</a:t>
            </a:r>
          </a:p>
          <a:p>
            <a:r>
              <a:rPr lang="nl-NL" dirty="0"/>
              <a:t>On/off en tandrad fenomeen</a:t>
            </a:r>
          </a:p>
          <a:p>
            <a:endParaRPr lang="nl-NL" dirty="0"/>
          </a:p>
        </p:txBody>
      </p:sp>
    </p:spTree>
    <p:extLst>
      <p:ext uri="{BB962C8B-B14F-4D97-AF65-F5344CB8AC3E}">
        <p14:creationId xmlns:p14="http://schemas.microsoft.com/office/powerpoint/2010/main" val="553574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60AF05-5163-496D-88C0-1F8248454D1F}"/>
              </a:ext>
            </a:extLst>
          </p:cNvPr>
          <p:cNvSpPr>
            <a:spLocks noGrp="1"/>
          </p:cNvSpPr>
          <p:nvPr>
            <p:ph type="title"/>
          </p:nvPr>
        </p:nvSpPr>
        <p:spPr/>
        <p:txBody>
          <a:bodyPr/>
          <a:lstStyle/>
          <a:p>
            <a:r>
              <a:rPr lang="nl-NL" dirty="0"/>
              <a:t>Bronnen</a:t>
            </a:r>
          </a:p>
        </p:txBody>
      </p:sp>
      <p:sp>
        <p:nvSpPr>
          <p:cNvPr id="3" name="Tijdelijke aanduiding voor inhoud 2">
            <a:extLst>
              <a:ext uri="{FF2B5EF4-FFF2-40B4-BE49-F238E27FC236}">
                <a16:creationId xmlns:a16="http://schemas.microsoft.com/office/drawing/2014/main" id="{AC8E3408-11E7-442D-B91D-4CF2EB5BED18}"/>
              </a:ext>
            </a:extLst>
          </p:cNvPr>
          <p:cNvSpPr>
            <a:spLocks noGrp="1"/>
          </p:cNvSpPr>
          <p:nvPr>
            <p:ph idx="1"/>
          </p:nvPr>
        </p:nvSpPr>
        <p:spPr/>
        <p:txBody>
          <a:bodyPr/>
          <a:lstStyle/>
          <a:p>
            <a:r>
              <a:rPr lang="nl-NL" dirty="0"/>
              <a:t>MK: hoofdstuk 14</a:t>
            </a:r>
          </a:p>
          <a:p>
            <a:r>
              <a:rPr lang="nl-NL" dirty="0"/>
              <a:t>Thuisarts.nl </a:t>
            </a:r>
          </a:p>
        </p:txBody>
      </p:sp>
    </p:spTree>
    <p:extLst>
      <p:ext uri="{BB962C8B-B14F-4D97-AF65-F5344CB8AC3E}">
        <p14:creationId xmlns:p14="http://schemas.microsoft.com/office/powerpoint/2010/main" val="1639054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C8387F-0E7F-47D4-8BC9-A62E15397050}"/>
              </a:ext>
            </a:extLst>
          </p:cNvPr>
          <p:cNvSpPr>
            <a:spLocks noGrp="1"/>
          </p:cNvSpPr>
          <p:nvPr>
            <p:ph type="title"/>
          </p:nvPr>
        </p:nvSpPr>
        <p:spPr/>
        <p:txBody>
          <a:bodyPr/>
          <a:lstStyle/>
          <a:p>
            <a:r>
              <a:rPr lang="nl-NL" dirty="0"/>
              <a:t>Trauma Capitis </a:t>
            </a:r>
          </a:p>
        </p:txBody>
      </p:sp>
      <p:sp>
        <p:nvSpPr>
          <p:cNvPr id="3" name="Tijdelijke aanduiding voor inhoud 2">
            <a:extLst>
              <a:ext uri="{FF2B5EF4-FFF2-40B4-BE49-F238E27FC236}">
                <a16:creationId xmlns:a16="http://schemas.microsoft.com/office/drawing/2014/main" id="{6E640642-E719-48CE-A055-33FCBF189425}"/>
              </a:ext>
            </a:extLst>
          </p:cNvPr>
          <p:cNvSpPr>
            <a:spLocks noGrp="1"/>
          </p:cNvSpPr>
          <p:nvPr>
            <p:ph idx="1"/>
          </p:nvPr>
        </p:nvSpPr>
        <p:spPr/>
        <p:txBody>
          <a:bodyPr>
            <a:normAutofit fontScale="92500"/>
          </a:bodyPr>
          <a:lstStyle/>
          <a:p>
            <a:r>
              <a:rPr lang="nl-NL" dirty="0"/>
              <a:t>alle verwondingen en letsels aan het hoofd, schedel en hersenen.</a:t>
            </a:r>
          </a:p>
          <a:p>
            <a:r>
              <a:rPr lang="nl-NL" dirty="0"/>
              <a:t>Schedelletsels:</a:t>
            </a:r>
          </a:p>
          <a:p>
            <a:pPr lvl="1"/>
            <a:r>
              <a:rPr lang="nl-NL" b="1" dirty="0" err="1"/>
              <a:t>schedelbarst</a:t>
            </a:r>
            <a:r>
              <a:rPr lang="nl-NL" b="1" dirty="0"/>
              <a:t>. </a:t>
            </a:r>
            <a:r>
              <a:rPr lang="nl-NL" dirty="0"/>
              <a:t>De lichtste vorm van beschadiging van de schedel is de barst in het schedelbot. Herstelt vanzelf.</a:t>
            </a:r>
          </a:p>
          <a:p>
            <a:pPr lvl="1"/>
            <a:r>
              <a:rPr lang="nl-NL" b="1" dirty="0"/>
              <a:t>De </a:t>
            </a:r>
            <a:r>
              <a:rPr lang="nl-NL" b="1" i="1" dirty="0"/>
              <a:t>schedelbasisfractuur</a:t>
            </a:r>
            <a:r>
              <a:rPr lang="nl-NL" b="1" dirty="0"/>
              <a:t>. </a:t>
            </a:r>
            <a:r>
              <a:rPr lang="nl-NL" dirty="0"/>
              <a:t>Dit is een </a:t>
            </a:r>
            <a:r>
              <a:rPr lang="nl-NL" dirty="0" err="1"/>
              <a:t>schedelbarst</a:t>
            </a:r>
            <a:r>
              <a:rPr lang="nl-NL" dirty="0"/>
              <a:t> die in de schedelbasis is gelegen. Als de fractuur door het dak van de oogkassen verloopt, krijgen de patiënten een dik gezwollen z.g. “blauw oog” doordat er een bloeduitstorting in de oogkassen is ontstaan. Meestal verdwijnt dit in enkele dagen zonder problemen. </a:t>
            </a:r>
          </a:p>
          <a:p>
            <a:pPr lvl="1"/>
            <a:r>
              <a:rPr lang="nl-NL" dirty="0"/>
              <a:t>De </a:t>
            </a:r>
            <a:r>
              <a:rPr lang="nl-NL" i="1" dirty="0"/>
              <a:t>impressiefractuur</a:t>
            </a:r>
            <a:r>
              <a:rPr lang="nl-NL" dirty="0"/>
              <a:t>. Hierbij is door een plaatselijk inwerkend scherp geweld het schedelbot over enige afstand ingedrukt. De ingedrukte botsplinters kunnen de onderliggende hersenvliezen beschadigen alsmede het onderliggende hersenweefsel. Meestal is de hersenbeschadiging zeer beperkt.</a:t>
            </a:r>
          </a:p>
        </p:txBody>
      </p:sp>
    </p:spTree>
    <p:extLst>
      <p:ext uri="{BB962C8B-B14F-4D97-AF65-F5344CB8AC3E}">
        <p14:creationId xmlns:p14="http://schemas.microsoft.com/office/powerpoint/2010/main" val="3571750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F2AA03-BE3D-425C-83BA-5F5E11317B5F}"/>
              </a:ext>
            </a:extLst>
          </p:cNvPr>
          <p:cNvSpPr>
            <a:spLocks noGrp="1"/>
          </p:cNvSpPr>
          <p:nvPr>
            <p:ph type="title"/>
          </p:nvPr>
        </p:nvSpPr>
        <p:spPr/>
        <p:txBody>
          <a:bodyPr/>
          <a:lstStyle/>
          <a:p>
            <a:r>
              <a:rPr lang="nl-NL" dirty="0"/>
              <a:t>Trauma Capitis</a:t>
            </a:r>
          </a:p>
        </p:txBody>
      </p:sp>
      <p:sp>
        <p:nvSpPr>
          <p:cNvPr id="3" name="Tijdelijke aanduiding voor inhoud 2">
            <a:extLst>
              <a:ext uri="{FF2B5EF4-FFF2-40B4-BE49-F238E27FC236}">
                <a16:creationId xmlns:a16="http://schemas.microsoft.com/office/drawing/2014/main" id="{1E1589E7-3C22-449F-BBBE-4E2120E98076}"/>
              </a:ext>
            </a:extLst>
          </p:cNvPr>
          <p:cNvSpPr>
            <a:spLocks noGrp="1"/>
          </p:cNvSpPr>
          <p:nvPr>
            <p:ph idx="1"/>
          </p:nvPr>
        </p:nvSpPr>
        <p:spPr/>
        <p:txBody>
          <a:bodyPr>
            <a:normAutofit lnSpcReduction="10000"/>
          </a:bodyPr>
          <a:lstStyle/>
          <a:p>
            <a:r>
              <a:rPr lang="nl-NL" dirty="0"/>
              <a:t>Hersenletsel:</a:t>
            </a:r>
          </a:p>
          <a:p>
            <a:pPr lvl="1"/>
            <a:r>
              <a:rPr lang="nl-NL" b="1" i="1" dirty="0"/>
              <a:t>Hersenschudding of commotio cerebri</a:t>
            </a:r>
            <a:r>
              <a:rPr lang="nl-NL" b="1" dirty="0"/>
              <a:t>. </a:t>
            </a:r>
            <a:r>
              <a:rPr lang="nl-NL" dirty="0"/>
              <a:t>Dit is de lichtste vorm van hersenletsel. Het uit zich hierin dat de patiënt na een val of slag op het hoofd kortdurend het bewustzijn verliest, en daarna de herinnering blijkt te hebben verloren voor de tijd van het ongeval en een poos ervoor (zogenaamde retrograde amnesie).</a:t>
            </a:r>
          </a:p>
          <a:p>
            <a:pPr lvl="1"/>
            <a:r>
              <a:rPr lang="nl-NL" b="1" i="1" dirty="0"/>
              <a:t>Hersenkneuzing of contusio cerebri</a:t>
            </a:r>
            <a:r>
              <a:rPr lang="nl-NL" b="1" dirty="0"/>
              <a:t>. </a:t>
            </a:r>
            <a:r>
              <a:rPr lang="nl-NL" dirty="0"/>
              <a:t>Hiervan spreekt men als het bewustzijnsverlies van langer duur en dieper is en als er neurologische stoornissen zijn zoals verlammingen. Het beeld van de hersenkneuzing omvat een heel scala van hersenbeschadigingen, van lichte graden die snel en vrij volledig herstellen, via ernstiger graden die langduriger bewusteloosheid (coma) geven en dan herstellen met allerlei graden van neurologische restverschijnselen en invaliditeit, tot zeer ernstige graden waarbij patiënten comateus blijven en na kortere of langere tijd overlijden. </a:t>
            </a:r>
          </a:p>
          <a:p>
            <a:endParaRPr lang="nl-NL" dirty="0"/>
          </a:p>
        </p:txBody>
      </p:sp>
    </p:spTree>
    <p:extLst>
      <p:ext uri="{BB962C8B-B14F-4D97-AF65-F5344CB8AC3E}">
        <p14:creationId xmlns:p14="http://schemas.microsoft.com/office/powerpoint/2010/main" val="54103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289EF-5CCE-448E-A6CC-C62856393E79}"/>
              </a:ext>
            </a:extLst>
          </p:cNvPr>
          <p:cNvSpPr>
            <a:spLocks noGrp="1"/>
          </p:cNvSpPr>
          <p:nvPr>
            <p:ph type="title"/>
          </p:nvPr>
        </p:nvSpPr>
        <p:spPr/>
        <p:txBody>
          <a:bodyPr/>
          <a:lstStyle/>
          <a:p>
            <a:r>
              <a:rPr lang="nl-NL" dirty="0"/>
              <a:t>Meningitis</a:t>
            </a:r>
          </a:p>
        </p:txBody>
      </p:sp>
      <p:sp>
        <p:nvSpPr>
          <p:cNvPr id="3" name="Tijdelijke aanduiding voor inhoud 2">
            <a:extLst>
              <a:ext uri="{FF2B5EF4-FFF2-40B4-BE49-F238E27FC236}">
                <a16:creationId xmlns:a16="http://schemas.microsoft.com/office/drawing/2014/main" id="{02CA636A-E798-4119-92E8-C3B4E62A5D44}"/>
              </a:ext>
            </a:extLst>
          </p:cNvPr>
          <p:cNvSpPr>
            <a:spLocks noGrp="1"/>
          </p:cNvSpPr>
          <p:nvPr>
            <p:ph idx="1"/>
          </p:nvPr>
        </p:nvSpPr>
        <p:spPr/>
        <p:txBody>
          <a:bodyPr>
            <a:noAutofit/>
          </a:bodyPr>
          <a:lstStyle/>
          <a:p>
            <a:pPr marL="0" indent="0">
              <a:buNone/>
            </a:pPr>
            <a:r>
              <a:rPr lang="nl-NL" sz="1400" dirty="0"/>
              <a:t>Hersenvliesontsteking  </a:t>
            </a:r>
          </a:p>
          <a:p>
            <a:pPr marL="1085850" lvl="2" indent="-285750"/>
            <a:r>
              <a:rPr lang="nl-NL" dirty="0"/>
              <a:t>De ontsteking ontstaat in de vochtruimte tussen de het spinragvlies en de hersenen. Daar bevindt zich het hersenvocht (Liquor). Bij een meningitis zijn dit vlies en het hersenvocht ontstoken.</a:t>
            </a:r>
          </a:p>
          <a:p>
            <a:pPr marL="400050" lvl="1" indent="0">
              <a:buNone/>
            </a:pPr>
            <a:r>
              <a:rPr lang="nl-NL" sz="1400" b="1" u="sng" dirty="0"/>
              <a:t>Meningitis door een bacterie</a:t>
            </a:r>
            <a:r>
              <a:rPr lang="nl-NL" sz="1400" b="1" dirty="0"/>
              <a:t>. </a:t>
            </a:r>
          </a:p>
          <a:p>
            <a:pPr marL="1085850" lvl="2"/>
            <a:r>
              <a:rPr lang="nl-NL" dirty="0"/>
              <a:t>De verschijnselen van deze meningitis zijn: (hoge) koorts, toenemende hoofdpijn, nekstijfheid en verwardheid. De ziekte begint vaak als een griep, die echter niet binnen een paar dagen verbetert: de koorts blijft hoog en de patiënt blijft ziek. Meningitis is niet altijd gemakkelijk te herkennen, omdat de nekstijfheid soms ontbreekt of de ziekte langzaam begint. Sommige patiënten hebben tegelijkertijd een bloedvergiftiging </a:t>
            </a:r>
            <a:r>
              <a:rPr lang="nl-NL" b="1" dirty="0">
                <a:solidFill>
                  <a:srgbClr val="FF0000"/>
                </a:solidFill>
              </a:rPr>
              <a:t>(sepsis</a:t>
            </a:r>
            <a:r>
              <a:rPr lang="nl-NL" dirty="0"/>
              <a:t>) waarbij de infectie door het hele lichaam is verspreid.</a:t>
            </a:r>
          </a:p>
          <a:p>
            <a:pPr marL="400050" lvl="1" indent="0">
              <a:buNone/>
            </a:pPr>
            <a:r>
              <a:rPr lang="nl-NL" sz="1400" b="1" u="sng" dirty="0"/>
              <a:t>Virale meningitis.</a:t>
            </a:r>
            <a:r>
              <a:rPr lang="nl-NL" sz="1400" b="1" dirty="0"/>
              <a:t> </a:t>
            </a:r>
          </a:p>
          <a:p>
            <a:pPr marL="1085850" lvl="2"/>
            <a:r>
              <a:rPr lang="nl-NL" dirty="0"/>
              <a:t>Deze kan ontstaan na een maagdarm- of luchtweginfectie. Deze vorm van meningitis gaat typisch gepaard met hevige hoofdpijn en nekstijfheid, maar de patiënten zijn vrijwel altijd helder.</a:t>
            </a:r>
          </a:p>
        </p:txBody>
      </p:sp>
    </p:spTree>
    <p:extLst>
      <p:ext uri="{BB962C8B-B14F-4D97-AF65-F5344CB8AC3E}">
        <p14:creationId xmlns:p14="http://schemas.microsoft.com/office/powerpoint/2010/main" val="3296871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0B03EF-9674-493F-9078-1FE7FFDEC94E}"/>
              </a:ext>
            </a:extLst>
          </p:cNvPr>
          <p:cNvSpPr>
            <a:spLocks noGrp="1"/>
          </p:cNvSpPr>
          <p:nvPr>
            <p:ph type="title"/>
          </p:nvPr>
        </p:nvSpPr>
        <p:spPr/>
        <p:txBody>
          <a:bodyPr/>
          <a:lstStyle/>
          <a:p>
            <a:r>
              <a:rPr lang="nl-NL" dirty="0"/>
              <a:t>Encefalitis</a:t>
            </a:r>
          </a:p>
        </p:txBody>
      </p:sp>
      <p:sp>
        <p:nvSpPr>
          <p:cNvPr id="3" name="Tijdelijke aanduiding voor inhoud 2">
            <a:extLst>
              <a:ext uri="{FF2B5EF4-FFF2-40B4-BE49-F238E27FC236}">
                <a16:creationId xmlns:a16="http://schemas.microsoft.com/office/drawing/2014/main" id="{EE6C706A-87F2-4DE7-B44D-8D63C5D4055B}"/>
              </a:ext>
            </a:extLst>
          </p:cNvPr>
          <p:cNvSpPr>
            <a:spLocks noGrp="1"/>
          </p:cNvSpPr>
          <p:nvPr>
            <p:ph idx="1"/>
          </p:nvPr>
        </p:nvSpPr>
        <p:spPr/>
        <p:txBody>
          <a:bodyPr/>
          <a:lstStyle/>
          <a:p>
            <a:pPr marL="0" indent="0">
              <a:buNone/>
            </a:pPr>
            <a:r>
              <a:rPr lang="nl-NL" b="1" dirty="0"/>
              <a:t>Hersenontsteking. </a:t>
            </a:r>
          </a:p>
          <a:p>
            <a:pPr marL="685800" lvl="1"/>
            <a:r>
              <a:rPr lang="nl-NL" dirty="0"/>
              <a:t>bij een encefalitis is de hersenmassa zelf ontstoken en worden zenuwcellen of de witte stof van de hersenen direct beschadigd.</a:t>
            </a:r>
          </a:p>
          <a:p>
            <a:pPr marL="685800" lvl="1"/>
            <a:r>
              <a:rPr lang="nl-NL" dirty="0"/>
              <a:t>De ziekte begint meestal met hoge koorts en verschijnselen van griep. Binnen een tot enkele dagen krijgt de patiënt ernstige klachten, bijvoorbeeld epileptische aanvallen, bewustzijnsdaling, halfzijdige verlamming, problemen met zien en een verstoorde spraak/taal (afasie).</a:t>
            </a:r>
          </a:p>
          <a:p>
            <a:pPr marL="685800" lvl="1"/>
            <a:r>
              <a:rPr lang="nl-NL" dirty="0"/>
              <a:t>Veroorzaakt door een virus</a:t>
            </a:r>
          </a:p>
        </p:txBody>
      </p:sp>
    </p:spTree>
    <p:extLst>
      <p:ext uri="{BB962C8B-B14F-4D97-AF65-F5344CB8AC3E}">
        <p14:creationId xmlns:p14="http://schemas.microsoft.com/office/powerpoint/2010/main" val="313606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4F8403-0241-4575-865C-AC4D620C1012}"/>
              </a:ext>
            </a:extLst>
          </p:cNvPr>
          <p:cNvSpPr>
            <a:spLocks noGrp="1"/>
          </p:cNvSpPr>
          <p:nvPr>
            <p:ph type="title"/>
          </p:nvPr>
        </p:nvSpPr>
        <p:spPr/>
        <p:txBody>
          <a:bodyPr/>
          <a:lstStyle/>
          <a:p>
            <a:r>
              <a:rPr lang="nl-NL" dirty="0"/>
              <a:t>TIA</a:t>
            </a:r>
          </a:p>
        </p:txBody>
      </p:sp>
      <p:sp>
        <p:nvSpPr>
          <p:cNvPr id="3" name="Tijdelijke aanduiding voor inhoud 2">
            <a:extLst>
              <a:ext uri="{FF2B5EF4-FFF2-40B4-BE49-F238E27FC236}">
                <a16:creationId xmlns:a16="http://schemas.microsoft.com/office/drawing/2014/main" id="{1CD28701-E6E9-401D-B4E7-3723E8E39B50}"/>
              </a:ext>
            </a:extLst>
          </p:cNvPr>
          <p:cNvSpPr>
            <a:spLocks noGrp="1"/>
          </p:cNvSpPr>
          <p:nvPr>
            <p:ph idx="1"/>
          </p:nvPr>
        </p:nvSpPr>
        <p:spPr/>
        <p:txBody>
          <a:bodyPr/>
          <a:lstStyle/>
          <a:p>
            <a:pPr marL="0" indent="0">
              <a:buNone/>
            </a:pPr>
            <a:r>
              <a:rPr lang="nl-NL" b="1" dirty="0" err="1"/>
              <a:t>Transient</a:t>
            </a:r>
            <a:r>
              <a:rPr lang="nl-NL" b="1" dirty="0"/>
              <a:t> </a:t>
            </a:r>
            <a:r>
              <a:rPr lang="nl-NL" b="1" dirty="0" err="1"/>
              <a:t>Ischemic</a:t>
            </a:r>
            <a:r>
              <a:rPr lang="nl-NL" b="1" dirty="0"/>
              <a:t> Attack</a:t>
            </a:r>
          </a:p>
          <a:p>
            <a:pPr lvl="1"/>
            <a:r>
              <a:rPr lang="nl-NL" dirty="0"/>
              <a:t> is een tijdelijke afsluiting van een bloedvat in de hersenen. De afsluiting wordt veroorzaakt door een bloedprop. Die bloedprop lost weer op. Daarom duren de klachten vaak maar een paar minuten. Bij een TIA zijn er geen blijvende gevolgen. </a:t>
            </a:r>
          </a:p>
          <a:p>
            <a:pPr lvl="1"/>
            <a:r>
              <a:rPr lang="nl-NL" dirty="0"/>
              <a:t>Een TIA kan wel een voorbode zijn voor een herseninfarct, met blijvende hersenschade.</a:t>
            </a:r>
          </a:p>
          <a:p>
            <a:pPr lvl="1"/>
            <a:r>
              <a:rPr lang="nl-NL" dirty="0"/>
              <a:t>tijdelijke uitvalsverschijnselen, zoals een verlamming aan arm of been of moeite met praten.</a:t>
            </a:r>
          </a:p>
        </p:txBody>
      </p:sp>
    </p:spTree>
    <p:extLst>
      <p:ext uri="{BB962C8B-B14F-4D97-AF65-F5344CB8AC3E}">
        <p14:creationId xmlns:p14="http://schemas.microsoft.com/office/powerpoint/2010/main" val="1218601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D1CA97-8FCC-4778-BF43-958733C58D4B}"/>
              </a:ext>
            </a:extLst>
          </p:cNvPr>
          <p:cNvSpPr>
            <a:spLocks noGrp="1"/>
          </p:cNvSpPr>
          <p:nvPr>
            <p:ph type="title"/>
          </p:nvPr>
        </p:nvSpPr>
        <p:spPr/>
        <p:txBody>
          <a:bodyPr/>
          <a:lstStyle/>
          <a:p>
            <a:r>
              <a:rPr lang="nl-NL" dirty="0"/>
              <a:t>CVA</a:t>
            </a:r>
          </a:p>
        </p:txBody>
      </p:sp>
      <p:sp>
        <p:nvSpPr>
          <p:cNvPr id="3" name="Tijdelijke aanduiding voor inhoud 2">
            <a:extLst>
              <a:ext uri="{FF2B5EF4-FFF2-40B4-BE49-F238E27FC236}">
                <a16:creationId xmlns:a16="http://schemas.microsoft.com/office/drawing/2014/main" id="{00EB9DE9-BAB1-4708-88B0-DFB32126B31A}"/>
              </a:ext>
            </a:extLst>
          </p:cNvPr>
          <p:cNvSpPr>
            <a:spLocks noGrp="1"/>
          </p:cNvSpPr>
          <p:nvPr>
            <p:ph idx="1"/>
          </p:nvPr>
        </p:nvSpPr>
        <p:spPr/>
        <p:txBody>
          <a:bodyPr>
            <a:normAutofit fontScale="92500" lnSpcReduction="20000"/>
          </a:bodyPr>
          <a:lstStyle/>
          <a:p>
            <a:pPr marL="0" indent="0">
              <a:buNone/>
            </a:pPr>
            <a:r>
              <a:rPr lang="nl-NL" b="1" dirty="0"/>
              <a:t>cerebro vasculair accident</a:t>
            </a:r>
          </a:p>
          <a:p>
            <a:pPr lvl="1"/>
            <a:r>
              <a:rPr lang="nl-NL" dirty="0"/>
              <a:t>Bij een beroerte gaat iets mis met de bloedcirculatie in de hersenen. Een beroerte kan een hersenbloeding of een herseninfarct betreffen.</a:t>
            </a:r>
          </a:p>
          <a:p>
            <a:pPr lvl="1"/>
            <a:r>
              <a:rPr lang="nl-NL" dirty="0"/>
              <a:t>Het </a:t>
            </a:r>
            <a:r>
              <a:rPr lang="nl-NL" b="1" dirty="0"/>
              <a:t>herseninfarct</a:t>
            </a:r>
            <a:r>
              <a:rPr lang="nl-NL" dirty="0"/>
              <a:t> komt het meeste voor. Vanwege een dichtgeslibde ader (trombose) of een bloedstolsel dat een hersenslagader verstopt (embolie), krijgt een deel van de hersenen te weinig bloed waardoor het hersenweefsel afsterft. Ongeveer 80% van de beroertegevallen is een infarct.</a:t>
            </a:r>
          </a:p>
          <a:p>
            <a:pPr lvl="1"/>
            <a:r>
              <a:rPr lang="nl-NL" dirty="0"/>
              <a:t>Een </a:t>
            </a:r>
            <a:r>
              <a:rPr lang="nl-NL" b="1" dirty="0"/>
              <a:t>hersenbloeding</a:t>
            </a:r>
            <a:r>
              <a:rPr lang="nl-NL" dirty="0"/>
              <a:t> is het gevolg van een lek in een hersenbloedvat. Zo'n lek kan ontstaan door een zwakke plek in de bloedvatwand waardoor bloed de hersenen instroomt. (knappen van een aneurysma) </a:t>
            </a:r>
          </a:p>
          <a:p>
            <a:pPr marL="457200" lvl="1" indent="0">
              <a:buNone/>
            </a:pPr>
            <a:r>
              <a:rPr lang="nl-NL" dirty="0"/>
              <a:t>Een hersenbloeding kan zich bevinden in het hersenweefsel (intracerebrale bloeding), maar soms ook tussen de hersenvliezen (subarachnoïdale bloeding of SAB). </a:t>
            </a:r>
          </a:p>
          <a:p>
            <a:pPr marL="457200" lvl="1" indent="0">
              <a:buNone/>
            </a:pPr>
            <a:r>
              <a:rPr lang="nl-NL" dirty="0"/>
              <a:t>In ongeveer 20% van de beroertes gaat het om een hersenbloeding.</a:t>
            </a:r>
          </a:p>
        </p:txBody>
      </p:sp>
    </p:spTree>
    <p:extLst>
      <p:ext uri="{BB962C8B-B14F-4D97-AF65-F5344CB8AC3E}">
        <p14:creationId xmlns:p14="http://schemas.microsoft.com/office/powerpoint/2010/main" val="40826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B0485B-3C1A-4401-A661-9BC80FAD34B0}"/>
              </a:ext>
            </a:extLst>
          </p:cNvPr>
          <p:cNvSpPr>
            <a:spLocks noGrp="1"/>
          </p:cNvSpPr>
          <p:nvPr>
            <p:ph type="title"/>
          </p:nvPr>
        </p:nvSpPr>
        <p:spPr/>
        <p:txBody>
          <a:bodyPr/>
          <a:lstStyle/>
          <a:p>
            <a:r>
              <a:rPr lang="nl-NL" dirty="0"/>
              <a:t>FAST test</a:t>
            </a:r>
          </a:p>
        </p:txBody>
      </p:sp>
      <p:pic>
        <p:nvPicPr>
          <p:cNvPr id="5" name="Tijdelijke aanduiding voor inhoud 4">
            <a:extLst>
              <a:ext uri="{FF2B5EF4-FFF2-40B4-BE49-F238E27FC236}">
                <a16:creationId xmlns:a16="http://schemas.microsoft.com/office/drawing/2014/main" id="{57B6904E-C8B5-454B-8149-A68D191550B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22840" y="387473"/>
            <a:ext cx="4263286" cy="6025618"/>
          </a:xfrm>
        </p:spPr>
      </p:pic>
    </p:spTree>
    <p:extLst>
      <p:ext uri="{BB962C8B-B14F-4D97-AF65-F5344CB8AC3E}">
        <p14:creationId xmlns:p14="http://schemas.microsoft.com/office/powerpoint/2010/main" val="964789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EFF8F-6B4A-45FB-A738-904A3775FE8B}"/>
              </a:ext>
            </a:extLst>
          </p:cNvPr>
          <p:cNvSpPr>
            <a:spLocks noGrp="1"/>
          </p:cNvSpPr>
          <p:nvPr>
            <p:ph type="title"/>
          </p:nvPr>
        </p:nvSpPr>
        <p:spPr/>
        <p:txBody>
          <a:bodyPr/>
          <a:lstStyle/>
          <a:p>
            <a:r>
              <a:rPr lang="nl-NL" dirty="0" err="1"/>
              <a:t>Mutiple</a:t>
            </a:r>
            <a:r>
              <a:rPr lang="nl-NL" dirty="0"/>
              <a:t> Sclerose</a:t>
            </a:r>
          </a:p>
        </p:txBody>
      </p:sp>
      <p:sp>
        <p:nvSpPr>
          <p:cNvPr id="3" name="Tijdelijke aanduiding voor inhoud 2">
            <a:extLst>
              <a:ext uri="{FF2B5EF4-FFF2-40B4-BE49-F238E27FC236}">
                <a16:creationId xmlns:a16="http://schemas.microsoft.com/office/drawing/2014/main" id="{83E2599B-757D-41A8-B093-84037166B490}"/>
              </a:ext>
            </a:extLst>
          </p:cNvPr>
          <p:cNvSpPr>
            <a:spLocks noGrp="1"/>
          </p:cNvSpPr>
          <p:nvPr>
            <p:ph idx="1"/>
          </p:nvPr>
        </p:nvSpPr>
        <p:spPr/>
        <p:txBody>
          <a:bodyPr>
            <a:normAutofit fontScale="92500" lnSpcReduction="20000"/>
          </a:bodyPr>
          <a:lstStyle/>
          <a:p>
            <a:r>
              <a:rPr lang="nl-NL" dirty="0"/>
              <a:t>de bescherm- en isolatielaag rondom de zenuwen in de hersenen, ruggenmerg en oogzenuwen (het centrale zenuwstelsel) is beschadigd.</a:t>
            </a:r>
          </a:p>
          <a:p>
            <a:pPr lvl="1"/>
            <a:r>
              <a:rPr lang="nl-NL" dirty="0"/>
              <a:t> Hierdoor kunnen onder andere problemen ontstaan met lopen, voelen en zien.</a:t>
            </a:r>
          </a:p>
          <a:p>
            <a:pPr lvl="1"/>
            <a:r>
              <a:rPr lang="nl-NL" dirty="0"/>
              <a:t>De oorzaak van MS is onbekend; wél weten we dat de stof </a:t>
            </a:r>
            <a:r>
              <a:rPr lang="nl-NL" i="1" dirty="0"/>
              <a:t>myeline</a:t>
            </a:r>
            <a:r>
              <a:rPr lang="nl-NL" dirty="0"/>
              <a:t> een belangrijke rol speelt bij MS. Myeline vormt een isolatielaag rondom de zenuwen in het centraal zenuwstelsel. Deze laag zorgt ervoor dat zenuwen prikkels snel en efficiënt doorgeven.</a:t>
            </a:r>
          </a:p>
          <a:p>
            <a:pPr lvl="1"/>
            <a:r>
              <a:rPr lang="nl-NL" dirty="0"/>
              <a:t>Bij MS heeft het immuunsysteem een abnormaal sterke reactie op myeline. Hierdoor wordt de myeline afgebroken en kunnen de zenuwen de prikkels niet goed doorgeven.</a:t>
            </a:r>
          </a:p>
          <a:p>
            <a:pPr lvl="1"/>
            <a:r>
              <a:rPr lang="nl-NL" dirty="0"/>
              <a:t>Veel voorkomende verschijnselen zijn slecht zien, tintelingen, krachtsverlies, evenwichtsstoornissen en problemen met plassen, stoelgang en seks. Lichte stoornissen van het geheugen en het denken vallen minder op, maar zijn niet minder hinderlijk. Moeheid is een veel voorkomend en erg invaliderend verschijnsel.</a:t>
            </a:r>
          </a:p>
        </p:txBody>
      </p:sp>
    </p:spTree>
    <p:extLst>
      <p:ext uri="{BB962C8B-B14F-4D97-AF65-F5344CB8AC3E}">
        <p14:creationId xmlns:p14="http://schemas.microsoft.com/office/powerpoint/2010/main" val="39932461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directiekamer">
  <a:themeElements>
    <a:clrScheme name="Ion-directiekamer">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directiekamer">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directiekamer">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4241</TotalTime>
  <Words>1096</Words>
  <Application>Microsoft Office PowerPoint</Application>
  <PresentationFormat>Breedbeeld</PresentationFormat>
  <Paragraphs>88</Paragraphs>
  <Slides>15</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15</vt:i4>
      </vt:variant>
    </vt:vector>
  </HeadingPairs>
  <TitlesOfParts>
    <vt:vector size="20" baseType="lpstr">
      <vt:lpstr>Arial</vt:lpstr>
      <vt:lpstr>Calibri</vt:lpstr>
      <vt:lpstr>Century Gothic</vt:lpstr>
      <vt:lpstr>Wingdings 3</vt:lpstr>
      <vt:lpstr>Ion-directiekamer</vt:lpstr>
      <vt:lpstr>Neurologische aandoeningen</vt:lpstr>
      <vt:lpstr>Trauma Capitis </vt:lpstr>
      <vt:lpstr>Trauma Capitis</vt:lpstr>
      <vt:lpstr>Meningitis</vt:lpstr>
      <vt:lpstr>Encefalitis</vt:lpstr>
      <vt:lpstr>TIA</vt:lpstr>
      <vt:lpstr>CVA</vt:lpstr>
      <vt:lpstr>FAST test</vt:lpstr>
      <vt:lpstr>Mutiple Sclerose</vt:lpstr>
      <vt:lpstr>Epilepsie</vt:lpstr>
      <vt:lpstr>Koortsstuip</vt:lpstr>
      <vt:lpstr>Ziekte van Parkinson</vt:lpstr>
      <vt:lpstr>Migraine</vt:lpstr>
      <vt:lpstr>Bij welk ziektebeeld behoren onderstaande termen?</vt:lpstr>
      <vt:lpstr>Bronnen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Neurologische aandoeningen</dc:title>
  <dc:creator>Marlies Bouland</dc:creator>
  <cp:lastModifiedBy>Marlies Bouland</cp:lastModifiedBy>
  <cp:revision>9</cp:revision>
  <dcterms:created xsi:type="dcterms:W3CDTF">2018-03-02T13:54:21Z</dcterms:created>
  <dcterms:modified xsi:type="dcterms:W3CDTF">2018-03-05T12:49:11Z</dcterms:modified>
</cp:coreProperties>
</file>